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9" r:id="rId3"/>
    <p:sldId id="313" r:id="rId4"/>
    <p:sldId id="257" r:id="rId5"/>
    <p:sldId id="310" r:id="rId6"/>
    <p:sldId id="317" r:id="rId7"/>
    <p:sldId id="261" r:id="rId8"/>
    <p:sldId id="260" r:id="rId9"/>
    <p:sldId id="314" r:id="rId10"/>
    <p:sldId id="316" r:id="rId11"/>
    <p:sldId id="307" r:id="rId12"/>
    <p:sldId id="311" r:id="rId13"/>
    <p:sldId id="306" r:id="rId14"/>
    <p:sldId id="315" r:id="rId15"/>
    <p:sldId id="294" r:id="rId16"/>
    <p:sldId id="308" r:id="rId17"/>
    <p:sldId id="309" r:id="rId18"/>
    <p:sldId id="326" r:id="rId19"/>
    <p:sldId id="265" r:id="rId20"/>
    <p:sldId id="292" r:id="rId21"/>
    <p:sldId id="319" r:id="rId22"/>
    <p:sldId id="325" r:id="rId23"/>
    <p:sldId id="318" r:id="rId24"/>
    <p:sldId id="320" r:id="rId25"/>
    <p:sldId id="321" r:id="rId26"/>
    <p:sldId id="324" r:id="rId27"/>
    <p:sldId id="322" r:id="rId28"/>
    <p:sldId id="323" r:id="rId29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5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928992" cy="1470025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Z RODZICAMI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2373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Budowanie środowiska wychowawczego opartego na szkolnej wspólnocie uniwersalnych wartości i akceptowanych społecznie postaw.</a:t>
            </a:r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/>
              <a:t>P</a:t>
            </a:r>
            <a:r>
              <a:rPr lang="pl-PL" dirty="0" smtClean="0"/>
              <a:t>oprawa dobrostanu psychicznego uczniów, niwelowanie braków edukacyjnych, zapewnienie bezpieczeństwa emocjonalno-społecznego i psychofizycznego uczniów.</a:t>
            </a:r>
          </a:p>
          <a:p>
            <a:pPr>
              <a:buFontTx/>
              <a:buChar char="-"/>
            </a:pPr>
            <a:r>
              <a:rPr lang="pl-PL" dirty="0" smtClean="0"/>
              <a:t>Podejmowanie działań służących </a:t>
            </a:r>
            <a:r>
              <a:rPr lang="pl-PL" b="1" dirty="0" smtClean="0"/>
              <a:t>KSZTAŁTOWANIU KULTURY ZAUFANIA</a:t>
            </a:r>
            <a:r>
              <a:rPr lang="pl-PL" dirty="0" smtClean="0"/>
              <a:t> w szkole. </a:t>
            </a:r>
          </a:p>
          <a:p>
            <a:pPr>
              <a:buFontTx/>
              <a:buChar char="-"/>
            </a:pPr>
            <a:r>
              <a:rPr lang="pl-PL" dirty="0" smtClean="0"/>
              <a:t>W sytuacji odczuwania dyskomfortu, uczeń powinien być przekonany o zachowaniu dyskrecji, zrozumienia i akceptacji.</a:t>
            </a:r>
          </a:p>
          <a:p>
            <a:pPr>
              <a:buFontTx/>
              <a:buChar char="-"/>
            </a:pPr>
            <a:r>
              <a:rPr lang="pl-PL" dirty="0"/>
              <a:t>M</a:t>
            </a:r>
            <a:r>
              <a:rPr lang="pl-PL" dirty="0" smtClean="0"/>
              <a:t>a prawo się zgłosić i otrzyma wsparcie i pomoc. </a:t>
            </a:r>
          </a:p>
          <a:p>
            <a:pPr>
              <a:buFontTx/>
              <a:buChar char="-"/>
            </a:pPr>
            <a:r>
              <a:rPr lang="pl-PL" dirty="0" smtClean="0"/>
              <a:t>Budowanie </a:t>
            </a:r>
            <a:r>
              <a:rPr lang="pl-PL" b="1" dirty="0" smtClean="0"/>
              <a:t>POZYTYWNEGO</a:t>
            </a:r>
            <a:r>
              <a:rPr lang="pl-PL" dirty="0" smtClean="0"/>
              <a:t> klimatu szkoły. Wzmacnianie więzi społecznych pomiędzy nauczycielami, uczniami, rodzicami, a także rozwijanie pozytywnych relacji społecznych między uczniami.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5146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10)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840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 </a:t>
            </a:r>
            <a:r>
              <a:rPr lang="pl-PL" dirty="0" smtClean="0"/>
              <a:t>        </a:t>
            </a:r>
            <a:r>
              <a:rPr lang="pl-PL" b="1" dirty="0" smtClean="0"/>
              <a:t>Zasady </a:t>
            </a:r>
            <a:r>
              <a:rPr lang="pl-PL" b="1" dirty="0"/>
              <a:t>współpracy z rodzicami w roku </a:t>
            </a:r>
            <a:endParaRPr lang="pl-PL" b="1" dirty="0" smtClean="0"/>
          </a:p>
          <a:p>
            <a:pPr marL="0" indent="0" algn="just">
              <a:buNone/>
            </a:pPr>
            <a:r>
              <a:rPr lang="pl-PL" b="1" dirty="0"/>
              <a:t> </a:t>
            </a:r>
            <a:r>
              <a:rPr lang="pl-PL" b="1" dirty="0" smtClean="0"/>
              <a:t>                        szkolnym 2022/2023</a:t>
            </a: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6"/>
            <a:ext cx="2376264" cy="230425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3987641"/>
            <a:ext cx="89644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Konsultacje, wywiadówki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Godziny dostępności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Spotkania Rady Rodziców – najbliższe 27 września, godzina 18.00</a:t>
            </a:r>
            <a:endParaRPr lang="pl-PL" sz="3200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7160" y="446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11)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3835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339752" y="3150142"/>
            <a:ext cx="4464496" cy="36849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Szkoła </a:t>
            </a:r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dirty="0"/>
              <a:t>procesy  </a:t>
            </a:r>
            <a:r>
              <a:rPr lang="pl-PL" b="1" dirty="0" smtClean="0"/>
              <a:t>  LUDZIE </a:t>
            </a:r>
            <a:r>
              <a:rPr lang="pl-PL" dirty="0" smtClean="0"/>
              <a:t>    przestrzeń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4040" y="3356992"/>
            <a:ext cx="2323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Bezpieczna,  </a:t>
            </a:r>
            <a:r>
              <a:rPr lang="pl-PL" sz="2000" dirty="0" smtClean="0"/>
              <a:t>inspirująca. Miejsce, w którym poszukuje się najlepszych rozwiązań dla dobra i rozwoju spotykających się tu ludzi. Pozwala poznać siebie i innych. </a:t>
            </a:r>
            <a:endParaRPr lang="pl-PL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2411760" y="3212976"/>
            <a:ext cx="23042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Nie nauczanie, </a:t>
            </a:r>
            <a:r>
              <a:rPr lang="pl-PL" sz="2000" b="1" dirty="0"/>
              <a:t>ale uczenie się </a:t>
            </a:r>
            <a:r>
              <a:rPr lang="pl-PL" sz="2000" dirty="0"/>
              <a:t>– uczenie się przez całe życie, kształtowanie kompetencji niezbędnych – głównie „miękkich”, a dalej nabywanie umiejętności i </a:t>
            </a:r>
            <a:r>
              <a:rPr lang="pl-PL" sz="2000" dirty="0" smtClean="0"/>
              <a:t>wiedzy. </a:t>
            </a:r>
            <a:r>
              <a:rPr lang="pl-PL" sz="2000" dirty="0" smtClean="0">
                <a:solidFill>
                  <a:srgbClr val="FF0000"/>
                </a:solidFill>
              </a:rPr>
              <a:t>SZUS</a:t>
            </a:r>
            <a:endParaRPr lang="pl-PL" sz="20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59984" y="3245002"/>
            <a:ext cx="23042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Wychowanie –</a:t>
            </a:r>
            <a:r>
              <a:rPr lang="pl-PL" sz="2000" dirty="0"/>
              <a:t> stwarzanie sytuacji wspierających odwagę, zaufanie do siebie, </a:t>
            </a:r>
            <a:r>
              <a:rPr lang="pl-PL" sz="2000" dirty="0" smtClean="0"/>
              <a:t>autentyczność           </a:t>
            </a:r>
            <a:r>
              <a:rPr lang="pl-PL" sz="2000" dirty="0"/>
              <a:t>i decyzyjność uczestniczących we wspólnych procesach </a:t>
            </a:r>
            <a:r>
              <a:rPr lang="pl-PL" sz="2000" dirty="0" smtClean="0"/>
              <a:t>uczniów  </a:t>
            </a:r>
            <a:r>
              <a:rPr lang="pl-PL" sz="2000" dirty="0"/>
              <a:t>i dorosłych.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19824" y="172050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NAUCZYCIEL I UCZEŃ</a:t>
            </a:r>
            <a:endParaRPr lang="pl-PL" sz="2800" b="1" dirty="0"/>
          </a:p>
        </p:txBody>
      </p:sp>
      <p:sp>
        <p:nvSpPr>
          <p:cNvPr id="12" name="Strzałka w dół 11"/>
          <p:cNvSpPr/>
          <p:nvPr/>
        </p:nvSpPr>
        <p:spPr>
          <a:xfrm>
            <a:off x="5106052" y="1074170"/>
            <a:ext cx="204008" cy="600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1074868" y="1074170"/>
            <a:ext cx="216024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3111812" y="1074170"/>
            <a:ext cx="216024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7748515" y="1074320"/>
            <a:ext cx="28803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6804248" y="3260143"/>
            <a:ext cx="233975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/>
              <a:t>Spełnia rozmaite funkcje, zaspakaja potrzeby. Służy celom  i kulturze organizacji. Wspomaga kreatywne myślenie, generuje rozwój i zmianę. </a:t>
            </a:r>
            <a:r>
              <a:rPr lang="pl-PL" sz="1900" dirty="0" err="1" smtClean="0">
                <a:solidFill>
                  <a:srgbClr val="FF0000"/>
                </a:solidFill>
              </a:rPr>
              <a:t>Cafe</a:t>
            </a:r>
            <a:r>
              <a:rPr lang="pl-PL" sz="1900" dirty="0" smtClean="0">
                <a:solidFill>
                  <a:srgbClr val="FF0000"/>
                </a:solidFill>
              </a:rPr>
              <a:t> Gustaw, kąciki rekreacyjne w klasach  i miejscach wspólnych</a:t>
            </a:r>
            <a:endParaRPr lang="pl-PL" sz="1900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58708" y="2783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Wspiera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572000" y="27838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Odpowiada </a:t>
            </a:r>
            <a:r>
              <a:rPr lang="pl-PL" b="1" dirty="0"/>
              <a:t>za własny rozwój </a:t>
            </a:r>
          </a:p>
        </p:txBody>
      </p:sp>
      <p:sp>
        <p:nvSpPr>
          <p:cNvPr id="20" name="Strzałka w dół 19"/>
          <p:cNvSpPr/>
          <p:nvPr/>
        </p:nvSpPr>
        <p:spPr>
          <a:xfrm>
            <a:off x="5670900" y="2328966"/>
            <a:ext cx="387956" cy="363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3729347" y="2328966"/>
            <a:ext cx="387956" cy="363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1547664" y="727409"/>
            <a:ext cx="432048" cy="237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3862764" y="745504"/>
            <a:ext cx="432048" cy="237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 rot="10800000">
            <a:off x="6017582" y="755115"/>
            <a:ext cx="432048" cy="237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4040" y="-2532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Morcinek to Ambasada tolerancji od </a:t>
            </a:r>
            <a:r>
              <a:rPr lang="pl-PL" sz="3200" u="sng" dirty="0" smtClean="0"/>
              <a:t>2018</a:t>
            </a:r>
            <a:endParaRPr lang="pl-PL" sz="3200" u="sng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64040" y="1765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13)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059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731" y="646613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     </a:t>
            </a:r>
            <a:r>
              <a:rPr lang="pl-PL" dirty="0"/>
              <a:t>Kalendarz roku szkolnego </a:t>
            </a:r>
            <a:r>
              <a:rPr lang="pl-PL" dirty="0" smtClean="0"/>
              <a:t>2021/2022,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kalendarz </a:t>
            </a:r>
            <a:r>
              <a:rPr lang="pl-PL" dirty="0"/>
              <a:t>wydarzeń </a:t>
            </a:r>
            <a:r>
              <a:rPr lang="pl-PL" dirty="0" smtClean="0"/>
              <a:t>szkolnych.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113">
            <a:off x="2483768" y="2204864"/>
            <a:ext cx="4392488" cy="419970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651" y="402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14)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312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5042"/>
            <a:ext cx="8435280" cy="60443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300" b="1" dirty="0" smtClean="0"/>
              <a:t>Dni wolne od zajęć dydaktycznych:</a:t>
            </a:r>
          </a:p>
          <a:p>
            <a:pPr marL="0" indent="0">
              <a:buNone/>
            </a:pPr>
            <a:r>
              <a:rPr lang="pl-PL" b="1" dirty="0" smtClean="0"/>
              <a:t>31 październik </a:t>
            </a:r>
            <a:r>
              <a:rPr lang="pl-PL" dirty="0" smtClean="0"/>
              <a:t>(poniedziałek)</a:t>
            </a:r>
          </a:p>
          <a:p>
            <a:pPr marL="0" indent="0">
              <a:buNone/>
            </a:pPr>
            <a:r>
              <a:rPr lang="pl-PL" b="1" dirty="0" smtClean="0"/>
              <a:t>22 grudnia </a:t>
            </a:r>
            <a:r>
              <a:rPr lang="pl-PL" dirty="0" smtClean="0"/>
              <a:t>(czwartek)</a:t>
            </a:r>
          </a:p>
          <a:p>
            <a:pPr marL="0" indent="0">
              <a:buNone/>
            </a:pPr>
            <a:r>
              <a:rPr lang="pl-PL" b="1" dirty="0" smtClean="0"/>
              <a:t>4, 5, 8 maja </a:t>
            </a:r>
            <a:r>
              <a:rPr lang="pl-PL" dirty="0" smtClean="0"/>
              <a:t>– egzamin maturalny</a:t>
            </a:r>
          </a:p>
          <a:p>
            <a:pPr marL="0" indent="0">
              <a:buNone/>
            </a:pPr>
            <a:r>
              <a:rPr lang="pl-PL" b="1" dirty="0" smtClean="0"/>
              <a:t>9 czerwca </a:t>
            </a:r>
            <a:r>
              <a:rPr lang="pl-PL" dirty="0" smtClean="0"/>
              <a:t>(piątek)</a:t>
            </a:r>
          </a:p>
          <a:p>
            <a:pPr marL="0" indent="0">
              <a:buNone/>
            </a:pPr>
            <a:r>
              <a:rPr lang="pl-PL" dirty="0" smtClean="0"/>
              <a:t>Zakończenie zajęć dydaktycznych – </a:t>
            </a:r>
            <a:r>
              <a:rPr lang="pl-PL" b="1" dirty="0" smtClean="0"/>
              <a:t>23 czerwca 2023</a:t>
            </a:r>
          </a:p>
          <a:p>
            <a:pPr marL="0" indent="0">
              <a:buNone/>
            </a:pPr>
            <a:r>
              <a:rPr lang="pl-PL" dirty="0" smtClean="0"/>
              <a:t>Dwa okresy szkolne</a:t>
            </a:r>
          </a:p>
          <a:p>
            <a:pPr marL="0" indent="0">
              <a:buNone/>
            </a:pPr>
            <a:r>
              <a:rPr lang="pl-PL" dirty="0" smtClean="0"/>
              <a:t>Pierwszy od </a:t>
            </a:r>
            <a:r>
              <a:rPr lang="pl-PL" b="1" dirty="0" smtClean="0"/>
              <a:t>1.09. 2022 do 13.01.2023</a:t>
            </a:r>
          </a:p>
          <a:p>
            <a:pPr marL="0" indent="0">
              <a:buNone/>
            </a:pPr>
            <a:r>
              <a:rPr lang="pl-PL" dirty="0" smtClean="0"/>
              <a:t>Ferie zimowe od </a:t>
            </a:r>
            <a:r>
              <a:rPr lang="pl-PL" b="1" dirty="0" smtClean="0"/>
              <a:t>16.01 do 27.01</a:t>
            </a:r>
          </a:p>
          <a:p>
            <a:pPr marL="0" indent="0">
              <a:buNone/>
            </a:pPr>
            <a:r>
              <a:rPr lang="pl-PL" dirty="0" smtClean="0"/>
              <a:t>Drugi okres od </a:t>
            </a:r>
            <a:r>
              <a:rPr lang="pl-PL" b="1" dirty="0" smtClean="0"/>
              <a:t>30.01 do 23.06 </a:t>
            </a:r>
          </a:p>
          <a:p>
            <a:pPr marL="0" indent="0">
              <a:buNone/>
            </a:pPr>
            <a:r>
              <a:rPr lang="pl-PL" dirty="0" smtClean="0"/>
              <a:t>Ferie wielkanocne od </a:t>
            </a:r>
            <a:r>
              <a:rPr lang="pl-PL" b="1" dirty="0" smtClean="0"/>
              <a:t>6.04 do 11.04. </a:t>
            </a:r>
          </a:p>
          <a:p>
            <a:pPr marL="0" indent="0">
              <a:buNone/>
            </a:pPr>
            <a:r>
              <a:rPr lang="pl-PL" dirty="0" smtClean="0"/>
              <a:t>Zimowa przerwa świąteczna od </a:t>
            </a:r>
            <a:r>
              <a:rPr lang="pl-PL" b="1" dirty="0" smtClean="0"/>
              <a:t>23.12 do 2.01. 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402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15)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602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Złote zasady Steve’a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Nie wychowuj swoich dzieci, by były bogate. Naucz je, aby były szczęśliwe – więc kiedy dorosną, będą znały wartość rzeczy, a nie ich cenę.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Traktuj jedzenie jak lekarstwo, w przeciwnym przypadku lekarstwo będzie Twoim jedzeniem.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Kto Cię kocha, nigdy Cię nie opuści  nawet jeśli ma sto powodów, by Cię opuścić. Zawsze znajdzie jeden, aby zostać.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Jeśli chcesz iść szybko, idź sam. Jeśli chcesz zajść daleko – idź razem. 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Życia nie kupisz za pieniądze, ale warto być dobrym człowiekiem  i szanować innych.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dirty="0"/>
              <a:t>Pięć złotych zasad każdego rodzica: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PRZYNALEŻNOŚĆ, BEZPIECZEŃSTWO, AKCEPTACJA, MIŁOŚĆ, ZAUFANIE.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7160" y="1166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16)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24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5297636" cy="6624736"/>
          </a:xfrm>
        </p:spPr>
      </p:pic>
    </p:spTree>
    <p:extLst>
      <p:ext uri="{BB962C8B-B14F-4D97-AF65-F5344CB8AC3E}">
        <p14:creationId xmlns:p14="http://schemas.microsoft.com/office/powerpoint/2010/main" val="6717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472608" cy="6624736"/>
          </a:xfrm>
        </p:spPr>
      </p:pic>
    </p:spTree>
    <p:extLst>
      <p:ext uri="{BB962C8B-B14F-4D97-AF65-F5344CB8AC3E}">
        <p14:creationId xmlns:p14="http://schemas.microsoft.com/office/powerpoint/2010/main" val="4029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POCZĄTEK</a:t>
            </a:r>
          </a:p>
          <a:p>
            <a:pPr marL="0" indent="0" algn="ctr">
              <a:buNone/>
            </a:pP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SZKOLNEGO</a:t>
            </a:r>
          </a:p>
          <a:p>
            <a:pPr marL="0" indent="0" algn="ctr">
              <a:buNone/>
            </a:pP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2022/2023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6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6862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846043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6000" b="1" dirty="0" smtClean="0"/>
          </a:p>
          <a:p>
            <a:pPr marL="0" indent="0">
              <a:buNone/>
            </a:pPr>
            <a:r>
              <a:rPr lang="pl-PL" sz="6000" b="1" dirty="0"/>
              <a:t> </a:t>
            </a:r>
            <a:r>
              <a:rPr lang="pl-PL" sz="6000" b="1" i="1" dirty="0" smtClean="0"/>
              <a:t>Nieważne </a:t>
            </a:r>
            <a:r>
              <a:rPr lang="pl-PL" sz="6000" b="1" i="1" dirty="0"/>
              <a:t>kim byłeś, </a:t>
            </a:r>
            <a:endParaRPr lang="pl-PL" sz="6000" b="1" i="1" dirty="0" smtClean="0"/>
          </a:p>
          <a:p>
            <a:pPr marL="0" indent="0">
              <a:buNone/>
            </a:pPr>
            <a:r>
              <a:rPr lang="pl-PL" sz="6000" b="1" i="1" dirty="0" smtClean="0"/>
              <a:t>       u </a:t>
            </a:r>
            <a:r>
              <a:rPr lang="pl-PL" sz="6000" b="1" i="1" dirty="0"/>
              <a:t>nas odkryjesz </a:t>
            </a:r>
            <a:r>
              <a:rPr lang="pl-PL" sz="6000" b="1" i="1" dirty="0" smtClean="0"/>
              <a:t>siebie</a:t>
            </a:r>
            <a:r>
              <a:rPr lang="pl-PL" sz="6000" b="1" dirty="0"/>
              <a:t> </a:t>
            </a:r>
            <a:r>
              <a:rPr lang="pl-PL" sz="6000" b="1" dirty="0" smtClean="0"/>
              <a:t>–      </a:t>
            </a:r>
          </a:p>
          <a:p>
            <a:pPr marL="0" indent="0">
              <a:buNone/>
            </a:pPr>
            <a:r>
              <a:rPr lang="pl-PL" sz="6000" b="1" i="1" dirty="0"/>
              <a:t> </a:t>
            </a:r>
            <a:r>
              <a:rPr lang="pl-PL" sz="6000" b="1" i="1" dirty="0" smtClean="0"/>
              <a:t>    Morcinek, szkoła z pasją.    </a:t>
            </a:r>
          </a:p>
          <a:p>
            <a:pPr marL="0" indent="0">
              <a:buNone/>
            </a:pPr>
            <a:r>
              <a:rPr lang="pl-PL" sz="6000" b="1" i="1" dirty="0"/>
              <a:t> </a:t>
            </a:r>
            <a:r>
              <a:rPr lang="pl-PL" sz="6000" b="1" i="1" dirty="0" smtClean="0"/>
              <a:t>       Codziennie inspiruje</a:t>
            </a:r>
          </a:p>
          <a:p>
            <a:pPr marL="0" indent="0">
              <a:buNone/>
            </a:pPr>
            <a:r>
              <a:rPr lang="pl-PL" sz="6000" b="1" i="1" dirty="0" smtClean="0"/>
              <a:t>                Od 1991…</a:t>
            </a:r>
            <a:endParaRPr lang="pl-PL" sz="6000" i="1" dirty="0"/>
          </a:p>
        </p:txBody>
      </p:sp>
      <p:sp>
        <p:nvSpPr>
          <p:cNvPr id="4" name="Prostokąt 3"/>
          <p:cNvSpPr/>
          <p:nvPr/>
        </p:nvSpPr>
        <p:spPr>
          <a:xfrm>
            <a:off x="755576" y="18864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Misja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naszej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szkoły: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446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2</a:t>
            </a:r>
            <a:r>
              <a:rPr lang="pl-PL" sz="3200" dirty="0" smtClean="0"/>
              <a:t>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881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8208912" cy="5112568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02230" cy="3901440"/>
          </a:xfrm>
        </p:spPr>
      </p:pic>
    </p:spTree>
    <p:extLst>
      <p:ext uri="{BB962C8B-B14F-4D97-AF65-F5344CB8AC3E}">
        <p14:creationId xmlns:p14="http://schemas.microsoft.com/office/powerpoint/2010/main" val="13404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" y="2996952"/>
            <a:ext cx="5628789" cy="3854729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21" y="13174"/>
            <a:ext cx="5280277" cy="32129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CZYTANIE</a:t>
            </a:r>
            <a:endParaRPr lang="pl-PL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9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624"/>
            <a:ext cx="7632848" cy="488965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590465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78698"/>
          </a:xfrm>
        </p:spPr>
      </p:pic>
    </p:spTree>
    <p:extLst>
      <p:ext uri="{BB962C8B-B14F-4D97-AF65-F5344CB8AC3E}">
        <p14:creationId xmlns:p14="http://schemas.microsoft.com/office/powerpoint/2010/main" val="27794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38709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pl-PL" sz="1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</a:t>
            </a:r>
            <a:endParaRPr lang="pl-PL" sz="1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3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34647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522"/>
            <a:ext cx="5722006" cy="381653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18" y="2708920"/>
            <a:ext cx="622058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873" y="188640"/>
            <a:ext cx="903649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 smtClean="0"/>
              <a:t>3) 		NASZ „MORCINEK”</a:t>
            </a:r>
          </a:p>
          <a:p>
            <a:pPr marL="0" indent="0">
              <a:buNone/>
            </a:pPr>
            <a:endParaRPr lang="pl-PL" sz="4400" b="1" dirty="0"/>
          </a:p>
          <a:p>
            <a:pPr marL="0" indent="0">
              <a:buNone/>
            </a:pPr>
            <a:r>
              <a:rPr lang="pl-PL" sz="4400" b="1" dirty="0" smtClean="0"/>
              <a:t>Szkoła relacji, wartości i kompetencji</a:t>
            </a:r>
            <a:endParaRPr lang="pl-PL" sz="4400" b="1" dirty="0"/>
          </a:p>
          <a:p>
            <a:r>
              <a:rPr lang="pl-PL" sz="3600" b="1" dirty="0" smtClean="0"/>
              <a:t>Relacje społeczne – dobrostan</a:t>
            </a:r>
          </a:p>
          <a:p>
            <a:r>
              <a:rPr lang="pl-PL" sz="3600" b="1" dirty="0" smtClean="0"/>
              <a:t>Wartości – uniwersalne</a:t>
            </a:r>
          </a:p>
          <a:p>
            <a:r>
              <a:rPr lang="pl-PL" sz="3600" b="1" dirty="0" smtClean="0"/>
              <a:t>Kompetencje XXI wieku – kreatywność, komunikacja, krytyczne myślenie, współpraca  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352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 </a:t>
            </a:r>
            <a:r>
              <a:rPr lang="pl-PL" sz="4400" b="1" dirty="0" smtClean="0"/>
              <a:t>4)      Struktura Zespołu Szkół nr 1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Uczniów we wszystkich 31 klasach -</a:t>
            </a:r>
            <a:r>
              <a:rPr lang="pl-PL" dirty="0"/>
              <a:t> </a:t>
            </a:r>
            <a:r>
              <a:rPr lang="pl-PL" dirty="0" smtClean="0"/>
              <a:t>894</a:t>
            </a:r>
            <a:endParaRPr lang="pl-PL" sz="2800" dirty="0" smtClean="0"/>
          </a:p>
          <a:p>
            <a:pPr marL="0" indent="0" algn="ctr">
              <a:buNone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LO- 25 oddziałów,     Technikum -  6 oddziałów</a:t>
            </a:r>
          </a:p>
          <a:p>
            <a:pPr marL="0" indent="0" algn="ctr">
              <a:buNone/>
            </a:pP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79712" y="2666382"/>
            <a:ext cx="25202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1A1 - </a:t>
            </a:r>
            <a:r>
              <a:rPr lang="pl-PL" sz="3200" dirty="0" smtClean="0">
                <a:solidFill>
                  <a:srgbClr val="FF0000"/>
                </a:solidFill>
              </a:rPr>
              <a:t>32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3200" dirty="0">
                <a:solidFill>
                  <a:srgbClr val="FF0000"/>
                </a:solidFill>
              </a:rPr>
              <a:t>1A2 – </a:t>
            </a:r>
            <a:r>
              <a:rPr lang="pl-PL" sz="3200" dirty="0" smtClean="0">
                <a:solidFill>
                  <a:srgbClr val="FF0000"/>
                </a:solidFill>
              </a:rPr>
              <a:t>32                                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3200" dirty="0" smtClean="0">
                <a:solidFill>
                  <a:srgbClr val="FF0000"/>
                </a:solidFill>
              </a:rPr>
              <a:t>1AB </a:t>
            </a:r>
            <a:r>
              <a:rPr lang="pl-PL" sz="3200" dirty="0">
                <a:solidFill>
                  <a:srgbClr val="FF0000"/>
                </a:solidFill>
              </a:rPr>
              <a:t>– </a:t>
            </a:r>
            <a:r>
              <a:rPr lang="pl-PL" sz="3200" dirty="0" smtClean="0">
                <a:solidFill>
                  <a:srgbClr val="FF0000"/>
                </a:solidFill>
              </a:rPr>
              <a:t>32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1B -31                                   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3200" dirty="0">
                <a:solidFill>
                  <a:srgbClr val="FF0000"/>
                </a:solidFill>
              </a:rPr>
              <a:t>1C – </a:t>
            </a:r>
            <a:r>
              <a:rPr lang="pl-PL" sz="3200" dirty="0" smtClean="0">
                <a:solidFill>
                  <a:srgbClr val="FF0000"/>
                </a:solidFill>
              </a:rPr>
              <a:t>31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3200" dirty="0">
                <a:solidFill>
                  <a:srgbClr val="FF0000"/>
                </a:solidFill>
              </a:rPr>
              <a:t>1D – 31                                  </a:t>
            </a:r>
            <a:r>
              <a:rPr lang="pl-PL" sz="3200" dirty="0" smtClean="0">
                <a:solidFill>
                  <a:srgbClr val="FF0000"/>
                </a:solidFill>
              </a:rPr>
              <a:t>                               1MS1 </a:t>
            </a:r>
            <a:r>
              <a:rPr lang="pl-PL" sz="3200" dirty="0">
                <a:solidFill>
                  <a:srgbClr val="FF0000"/>
                </a:solidFill>
              </a:rPr>
              <a:t>– </a:t>
            </a:r>
            <a:r>
              <a:rPr lang="pl-PL" sz="3200" dirty="0" smtClean="0">
                <a:solidFill>
                  <a:srgbClr val="FF0000"/>
                </a:solidFill>
              </a:rPr>
              <a:t>15</a:t>
            </a:r>
          </a:p>
          <a:p>
            <a:r>
              <a:rPr lang="pl-PL" sz="3200" dirty="0" smtClean="0">
                <a:solidFill>
                  <a:srgbClr val="FF0000"/>
                </a:solidFill>
              </a:rPr>
              <a:t>1MS2 - 15                              </a:t>
            </a:r>
            <a:endParaRPr lang="pl-PL" sz="32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629464" y="3737044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</a:rPr>
              <a:t>1 TAN – 30</a:t>
            </a:r>
          </a:p>
          <a:p>
            <a:r>
              <a:rPr lang="pl-PL" sz="3200" smtClean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pl-PL" sz="3200" smtClean="0">
                <a:solidFill>
                  <a:schemeClr val="accent3">
                    <a:lumMod val="75000"/>
                  </a:schemeClr>
                </a:solidFill>
              </a:rPr>
              <a:t>TOŚ </a:t>
            </a:r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</a:rPr>
              <a:t>- 31</a:t>
            </a:r>
            <a:endParaRPr lang="pl-PL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Morcinkowcy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0" y="548680"/>
            <a:ext cx="8928992" cy="63093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sz="4600" b="1" dirty="0" smtClean="0"/>
              <a:t>Rewolucje nie czekają na ustawy. Wyłaniają się z działań ludzi, od dołu.” </a:t>
            </a:r>
            <a:r>
              <a:rPr lang="pl-PL" dirty="0" smtClean="0"/>
              <a:t>Sir </a:t>
            </a:r>
            <a:r>
              <a:rPr lang="pl-PL" dirty="0" err="1" smtClean="0"/>
              <a:t>Ken</a:t>
            </a:r>
            <a:r>
              <a:rPr lang="pl-PL" dirty="0" smtClean="0"/>
              <a:t> Robinson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„Morcinku”: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7000" dirty="0"/>
              <a:t>R</a:t>
            </a:r>
            <a:r>
              <a:rPr lang="pl-PL" sz="7000" dirty="0" smtClean="0"/>
              <a:t>elacje międzyludzkie 3X </a:t>
            </a:r>
          </a:p>
          <a:p>
            <a:r>
              <a:rPr lang="pl-PL" sz="7000" dirty="0" smtClean="0"/>
              <a:t>Przestrzeń umożliwiająca realizację zadań projektowych.</a:t>
            </a:r>
          </a:p>
          <a:p>
            <a:r>
              <a:rPr lang="pl-PL" sz="7000" dirty="0" smtClean="0"/>
              <a:t>Kultura organizacji sprzyjająca rozwojowi wszystkich, którzy tego chcą...</a:t>
            </a:r>
          </a:p>
          <a:p>
            <a:r>
              <a:rPr lang="pl-PL" sz="7000" dirty="0" smtClean="0"/>
              <a:t>Dostosowanie do potrzeb narzędzia pracy i współpracy.</a:t>
            </a:r>
          </a:p>
          <a:p>
            <a:r>
              <a:rPr lang="pl-PL" sz="7000" dirty="0" smtClean="0"/>
              <a:t>Elementy OK i ocenianie procentowe</a:t>
            </a:r>
          </a:p>
          <a:p>
            <a:r>
              <a:rPr lang="pl-PL" sz="7000" dirty="0" smtClean="0"/>
              <a:t>No </a:t>
            </a:r>
            <a:r>
              <a:rPr lang="pl-PL" sz="7000" dirty="0" err="1" smtClean="0"/>
              <a:t>bell</a:t>
            </a:r>
            <a:r>
              <a:rPr lang="pl-PL" sz="7000" dirty="0" smtClean="0"/>
              <a:t> i Nobel , bo dlaczego nie!!?</a:t>
            </a:r>
          </a:p>
          <a:p>
            <a:r>
              <a:rPr lang="pl-PL" sz="7000" dirty="0" smtClean="0"/>
              <a:t>Zaangażowanie uczniów w szkolny samorząd i wolontariat</a:t>
            </a:r>
          </a:p>
          <a:p>
            <a:r>
              <a:rPr lang="pl-PL" sz="7000" dirty="0" smtClean="0"/>
              <a:t>Czasopismo szkolne „COGITO-INVESTIGO-AGO” i </a:t>
            </a:r>
            <a:r>
              <a:rPr lang="pl-PL" sz="4500" dirty="0" smtClean="0"/>
              <a:t>Galeria </a:t>
            </a:r>
            <a:r>
              <a:rPr lang="pl-PL" sz="7000" dirty="0" err="1"/>
              <a:t>Iuvenis</a:t>
            </a:r>
            <a:r>
              <a:rPr lang="pl-PL" sz="7000" dirty="0"/>
              <a:t> </a:t>
            </a:r>
            <a:r>
              <a:rPr lang="pl-PL" sz="7000" dirty="0" err="1"/>
              <a:t>Amicus</a:t>
            </a:r>
            <a:r>
              <a:rPr lang="pl-PL" sz="7000" dirty="0"/>
              <a:t> Artis</a:t>
            </a:r>
          </a:p>
          <a:p>
            <a:endParaRPr lang="pl-PL" b="1" dirty="0"/>
          </a:p>
          <a:p>
            <a:pPr marL="0" indent="0"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7504" y="1166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5)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525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		</a:t>
            </a:r>
            <a:r>
              <a:rPr lang="pl-PL" sz="3800" b="1" dirty="0" smtClean="0"/>
              <a:t>Priorytety dydaktyczne</a:t>
            </a:r>
          </a:p>
          <a:p>
            <a:r>
              <a:rPr lang="pl-PL" sz="3300" dirty="0" smtClean="0"/>
              <a:t>Troska</a:t>
            </a:r>
            <a:r>
              <a:rPr lang="pl-PL" sz="3300" b="1" dirty="0" smtClean="0"/>
              <a:t> </a:t>
            </a:r>
            <a:r>
              <a:rPr lang="pl-PL" dirty="0" smtClean="0"/>
              <a:t>o jakość kształcenia</a:t>
            </a:r>
            <a:endParaRPr lang="pl-PL" b="1" dirty="0" smtClean="0"/>
          </a:p>
          <a:p>
            <a:r>
              <a:rPr lang="pl-PL" dirty="0" smtClean="0"/>
              <a:t>Ukierunkowanie nauczania na nowatorstwo i pracę zespołową </a:t>
            </a:r>
          </a:p>
          <a:p>
            <a:r>
              <a:rPr lang="pl-PL" dirty="0" smtClean="0"/>
              <a:t>Bazowanie na mocnych stronach ucznia w budowaniu jego sukcesu edukacyjnego</a:t>
            </a:r>
          </a:p>
          <a:p>
            <a:r>
              <a:rPr lang="pl-PL" dirty="0" smtClean="0"/>
              <a:t>Skoncentrowanie nauczania na procesie „uczenia się ucznia”</a:t>
            </a:r>
          </a:p>
          <a:p>
            <a:r>
              <a:rPr lang="pl-PL" dirty="0" smtClean="0"/>
              <a:t>Prowadzenie w procesie kształcenia działań, </a:t>
            </a:r>
            <a:r>
              <a:rPr lang="pl-PL" dirty="0" err="1" smtClean="0"/>
              <a:t>uwzględzniających</a:t>
            </a:r>
            <a:r>
              <a:rPr lang="pl-PL" dirty="0" smtClean="0"/>
              <a:t> potrzeby rozwojowe i edukacyjnych uczniów</a:t>
            </a:r>
          </a:p>
          <a:p>
            <a:r>
              <a:rPr lang="pl-PL" dirty="0" smtClean="0"/>
              <a:t>Wykorzystywanie  form, metod i narzędzi cyfrowych, jako wsparcia kształcenia tradycyjnego. </a:t>
            </a:r>
          </a:p>
          <a:p>
            <a:r>
              <a:rPr lang="pl-PL" dirty="0" smtClean="0"/>
              <a:t>Metody aktywizujące, realizacja podstawy programowej poza szkołą. </a:t>
            </a:r>
          </a:p>
          <a:p>
            <a:r>
              <a:rPr lang="pl-PL" dirty="0" smtClean="0"/>
              <a:t>Podmiotowe traktowanie ucznia  </a:t>
            </a:r>
            <a:endParaRPr lang="pl-PL" dirty="0"/>
          </a:p>
        </p:txBody>
      </p:sp>
      <p:sp>
        <p:nvSpPr>
          <p:cNvPr id="2" name="Serce 1"/>
          <p:cNvSpPr/>
          <p:nvPr/>
        </p:nvSpPr>
        <p:spPr>
          <a:xfrm>
            <a:off x="5148064" y="6093296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886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6)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332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b="1" dirty="0" smtClean="0"/>
              <a:t>Priorytety wychowawcze – priorytety szkoły: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Szkolny program wychowawczo - profilaktyczny - uchwalony przez Radę Rodziców do 30 września.   </a:t>
            </a:r>
            <a:endParaRPr lang="pl-PL" dirty="0"/>
          </a:p>
        </p:txBody>
      </p:sp>
      <p:sp>
        <p:nvSpPr>
          <p:cNvPr id="2" name="Strzałka w dół 1"/>
          <p:cNvSpPr/>
          <p:nvPr/>
        </p:nvSpPr>
        <p:spPr>
          <a:xfrm>
            <a:off x="4355976" y="4077072"/>
            <a:ext cx="504056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8864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7)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442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7504" y="980728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Priorytety wychowawcze</a:t>
            </a:r>
          </a:p>
          <a:p>
            <a:endParaRPr lang="pl-PL" sz="2800" dirty="0" smtClean="0"/>
          </a:p>
          <a:p>
            <a:pPr>
              <a:buFontTx/>
              <a:buChar char="-"/>
            </a:pPr>
            <a:r>
              <a:rPr lang="pl-PL" sz="3200" dirty="0" smtClean="0"/>
              <a:t>Bezpieczeństwo </a:t>
            </a:r>
            <a:r>
              <a:rPr lang="pl-PL" sz="3200" dirty="0"/>
              <a:t>fizyczne i psychiczne uczniów</a:t>
            </a:r>
          </a:p>
          <a:p>
            <a:pPr>
              <a:buFontTx/>
              <a:buChar char="-"/>
            </a:pPr>
            <a:r>
              <a:rPr lang="pl-PL" sz="3200" dirty="0" smtClean="0"/>
              <a:t>Wychowanie </a:t>
            </a:r>
            <a:r>
              <a:rPr lang="pl-PL" sz="3200" dirty="0"/>
              <a:t>do wartości</a:t>
            </a:r>
          </a:p>
          <a:p>
            <a:pPr>
              <a:buFontTx/>
              <a:buChar char="-"/>
            </a:pPr>
            <a:r>
              <a:rPr lang="pl-PL" sz="3200" dirty="0"/>
              <a:t>Wychowanie patriotyczne</a:t>
            </a:r>
          </a:p>
          <a:p>
            <a:pPr>
              <a:buFontTx/>
              <a:buChar char="-"/>
            </a:pPr>
            <a:r>
              <a:rPr lang="pl-PL" sz="3200" dirty="0"/>
              <a:t>Otwarcie na środowiska lokalne  i </a:t>
            </a:r>
            <a:r>
              <a:rPr lang="pl-PL" sz="3200" dirty="0" smtClean="0"/>
              <a:t>świat. </a:t>
            </a:r>
            <a:r>
              <a:rPr lang="pl-PL" sz="3200" dirty="0"/>
              <a:t>(programy i wymiany międzynarodowe, współpraca z </a:t>
            </a:r>
            <a:r>
              <a:rPr lang="pl-PL" sz="3200" dirty="0" err="1"/>
              <a:t>Rotary</a:t>
            </a:r>
            <a:r>
              <a:rPr lang="pl-PL" sz="3200" dirty="0"/>
              <a:t>)</a:t>
            </a:r>
          </a:p>
          <a:p>
            <a:pPr>
              <a:buFontTx/>
              <a:buChar char="-"/>
            </a:pPr>
            <a:r>
              <a:rPr lang="pl-PL" sz="3200" dirty="0"/>
              <a:t>Działania na rzecz wychowania i przygotowania do dalszej edukacji ucznia naszej szkoły – człowieka nowoczesnego, aktywnego w sposób wielofunkcyjny i </a:t>
            </a:r>
            <a:r>
              <a:rPr lang="pl-PL" sz="3200" dirty="0" err="1"/>
              <a:t>hipersymultaniczny</a:t>
            </a:r>
            <a:r>
              <a:rPr lang="pl-PL" sz="3200" dirty="0" smtClean="0"/>
              <a:t>.</a:t>
            </a:r>
          </a:p>
          <a:p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9512" y="1886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8)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350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6512" y="836712"/>
            <a:ext cx="9036496" cy="60212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/>
              <a:t>Przeciwdziałanie fizycznym i psychicznym następstwom zdalnego nauczania wśród uczniów nauczycieli i rodziców</a:t>
            </a:r>
          </a:p>
          <a:p>
            <a:pPr>
              <a:buFontTx/>
              <a:buChar char="-"/>
            </a:pPr>
            <a:r>
              <a:rPr lang="pl-PL" dirty="0"/>
              <a:t>  Budowanie szkolnej wspólnoty opartej o system wartości i norm społecznych, które warunkują dobre relacje i współpracę wszystkich interesariuszy szkoły</a:t>
            </a:r>
          </a:p>
          <a:p>
            <a:pPr>
              <a:buFontTx/>
              <a:buChar char="-"/>
            </a:pPr>
            <a:r>
              <a:rPr lang="pl-PL" dirty="0"/>
              <a:t>Przeciwdziałanie wykluczeniu edukacyjnemu uczniów i wyrównywanie ich szans edukacyjnych</a:t>
            </a:r>
          </a:p>
          <a:p>
            <a:pPr>
              <a:buFontTx/>
              <a:buChar char="-"/>
            </a:pPr>
            <a:r>
              <a:rPr lang="pl-PL" dirty="0"/>
              <a:t>Odchodzenie od tradycyjnego modelu nauczania </a:t>
            </a:r>
            <a:r>
              <a:rPr lang="pl-PL" dirty="0" smtClean="0"/>
              <a:t>  w </a:t>
            </a:r>
            <a:r>
              <a:rPr lang="pl-PL" dirty="0"/>
              <a:t>stronę pedagogiki i psychologii </a:t>
            </a:r>
            <a:r>
              <a:rPr lang="pl-PL" dirty="0" smtClean="0"/>
              <a:t>pozytywnej wykorzystywanie filozofii uczenia się na błędach.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51520" y="26064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9)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597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790</Words>
  <Application>Microsoft Office PowerPoint</Application>
  <PresentationFormat>Pokaz na ekranie (4:3)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Motyw pakietu Office</vt:lpstr>
      <vt:lpstr>SPOTKANIE Z RODZICAMI</vt:lpstr>
      <vt:lpstr>Prezentacja programu PowerPoint</vt:lpstr>
      <vt:lpstr>Prezentacja programu PowerPoint</vt:lpstr>
      <vt:lpstr>Prezentacja programu PowerPoint</vt:lpstr>
      <vt:lpstr>„Morcinkowcy” …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   procesy    LUDZIE     przestrzeń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ROTARY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Czytelnia</dc:creator>
  <cp:lastModifiedBy>Windows User</cp:lastModifiedBy>
  <cp:revision>75</cp:revision>
  <cp:lastPrinted>2022-09-13T10:15:31Z</cp:lastPrinted>
  <dcterms:created xsi:type="dcterms:W3CDTF">2016-09-20T10:24:15Z</dcterms:created>
  <dcterms:modified xsi:type="dcterms:W3CDTF">2022-09-13T15:43:54Z</dcterms:modified>
</cp:coreProperties>
</file>